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293" r:id="rId4"/>
    <p:sldId id="258" r:id="rId5"/>
    <p:sldId id="260" r:id="rId6"/>
    <p:sldId id="259" r:id="rId7"/>
    <p:sldId id="261" r:id="rId8"/>
    <p:sldId id="285" r:id="rId9"/>
    <p:sldId id="289" r:id="rId10"/>
    <p:sldId id="262" r:id="rId11"/>
    <p:sldId id="264" r:id="rId12"/>
    <p:sldId id="263" r:id="rId13"/>
    <p:sldId id="272" r:id="rId14"/>
    <p:sldId id="273" r:id="rId15"/>
    <p:sldId id="278" r:id="rId16"/>
    <p:sldId id="265" r:id="rId17"/>
    <p:sldId id="297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6" r:id="rId26"/>
    <p:sldId id="279" r:id="rId27"/>
    <p:sldId id="274" r:id="rId28"/>
    <p:sldId id="295" r:id="rId29"/>
    <p:sldId id="296" r:id="rId30"/>
    <p:sldId id="282" r:id="rId31"/>
    <p:sldId id="283" r:id="rId32"/>
    <p:sldId id="290" r:id="rId3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6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>
              <a:defRPr sz="1200"/>
            </a:lvl1pPr>
          </a:lstStyle>
          <a:p>
            <a:fld id="{C9B5F404-71DF-4461-86A2-3A4ED469E469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>
              <a:defRPr sz="1200"/>
            </a:lvl1pPr>
          </a:lstStyle>
          <a:p>
            <a:fld id="{AC538FFC-8515-43D4-9FF3-8BF92398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12329" cy="46369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5" y="4"/>
            <a:ext cx="3012329" cy="46369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r">
              <a:defRPr sz="1200"/>
            </a:lvl1pPr>
          </a:lstStyle>
          <a:p>
            <a:fld id="{D2EB71CD-E0CD-4FBE-8B6D-A633F43D772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5" rIns="90750" bIns="453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444548"/>
            <a:ext cx="5558801" cy="3637020"/>
          </a:xfrm>
          <a:prstGeom prst="rect">
            <a:avLst/>
          </a:prstGeom>
        </p:spPr>
        <p:txBody>
          <a:bodyPr vert="horz" lIns="90750" tIns="45375" rIns="90750" bIns="453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82"/>
            <a:ext cx="3012329" cy="46369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5" y="8772382"/>
            <a:ext cx="3012329" cy="46369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r">
              <a:defRPr sz="1200"/>
            </a:lvl1pPr>
          </a:lstStyle>
          <a:p>
            <a:fld id="{06E6FCAA-B042-45AD-B841-B1D5F3F2C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FCAA-B042-45AD-B841-B1D5F3F2C8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FCAA-B042-45AD-B841-B1D5F3F2C8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-panora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82" y="-65967"/>
            <a:ext cx="9492021" cy="712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6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232"/>
            <a:ext cx="8229600" cy="41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ilvestris@mst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rad.mst.edu/currentstudents/form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rad.mst.edu/currentstuden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mst.edu/prospectivestudents/scholarship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rar.mst.edu/academicregs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agnerkc@mst.edu" TargetMode="External"/><Relationship Id="rId5" Type="http://schemas.openxmlformats.org/officeDocument/2006/relationships/hyperlink" Target="mailto:sinnottj@mst.edu" TargetMode="External"/><Relationship Id="rId4" Type="http://schemas.openxmlformats.org/officeDocument/2006/relationships/hyperlink" Target="mailto:matsons@mst.e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stcsdept/" TargetMode="External"/><Relationship Id="rId2" Type="http://schemas.openxmlformats.org/officeDocument/2006/relationships/hyperlink" Target="https://cs.ms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CompScidep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2708" y="19208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defRPr b="1" baseline="0">
                <a:solidFill>
                  <a:srgbClr val="1B6917"/>
                </a:solidFill>
                <a:latin typeface="Arial"/>
                <a:cs typeface="Arial"/>
              </a:defRPr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Computer Science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New </a:t>
            </a:r>
            <a:r>
              <a:rPr lang="en-US" sz="4400" dirty="0"/>
              <a:t>Graduate </a:t>
            </a:r>
            <a:r>
              <a:rPr lang="en-US" sz="4400" dirty="0" smtClean="0"/>
              <a:t>Student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Welcome &amp; Orientation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8570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8776" y="3390900"/>
            <a:ext cx="949910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Dr. George Markowsky</a:t>
            </a:r>
            <a:br>
              <a:rPr lang="en-US" sz="2800" dirty="0" smtClean="0"/>
            </a:br>
            <a:r>
              <a:rPr lang="en-US" sz="2800" dirty="0" smtClean="0"/>
              <a:t>Graduate Coordinator 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/>
              <a:t>(gradcoord@umsystem.edu</a:t>
            </a:r>
            <a:r>
              <a:rPr lang="en-US" sz="2800" dirty="0"/>
              <a:t>)</a:t>
            </a:r>
          </a:p>
          <a:p>
            <a:pPr algn="ctr">
              <a:lnSpc>
                <a:spcPct val="80000"/>
              </a:lnSpc>
            </a:pPr>
            <a:endParaRPr lang="en-US" sz="2800" dirty="0" smtClean="0"/>
          </a:p>
          <a:p>
            <a:pPr algn="ctr">
              <a:lnSpc>
                <a:spcPct val="80000"/>
              </a:lnSpc>
            </a:pPr>
            <a:r>
              <a:rPr lang="en-US" sz="2800" dirty="0" smtClean="0"/>
              <a:t>Computer Science Department</a:t>
            </a:r>
            <a:endParaRPr lang="en-US" sz="2800" dirty="0"/>
          </a:p>
          <a:p>
            <a:pPr algn="ctr">
              <a:lnSpc>
                <a:spcPct val="80000"/>
              </a:lnSpc>
            </a:pPr>
            <a:r>
              <a:rPr lang="en-US" sz="2800" dirty="0" smtClean="0"/>
              <a:t>(csdept@umsystem.edu</a:t>
            </a:r>
            <a:r>
              <a:rPr lang="en-US" sz="2800" dirty="0"/>
              <a:t>)</a:t>
            </a:r>
          </a:p>
          <a:p>
            <a:pPr algn="ctr">
              <a:lnSpc>
                <a:spcPct val="80000"/>
              </a:lnSpc>
            </a:pPr>
            <a:endParaRPr lang="en-US" sz="2800" dirty="0"/>
          </a:p>
          <a:p>
            <a:pPr algn="ctr">
              <a:lnSpc>
                <a:spcPct val="80000"/>
              </a:lnSpc>
            </a:pPr>
            <a:r>
              <a:rPr lang="en-US" sz="2800" dirty="0" smtClean="0"/>
              <a:t>August 14, 2019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41285"/>
            <a:ext cx="77724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smtClean="0"/>
              <a:t>CS 5200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899251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sz="2800" dirty="0" smtClean="0"/>
              <a:t>Graduate material – not similar to any                 undergraduate courses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Placement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CS 5200 – Informal Exam by Dr. George Markowsky</a:t>
            </a:r>
          </a:p>
          <a:p>
            <a:pPr marL="228600" indent="-228600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You must take this course to graduate!</a:t>
            </a:r>
          </a:p>
        </p:txBody>
      </p:sp>
    </p:spTree>
    <p:extLst>
      <p:ext uri="{BB962C8B-B14F-4D97-AF65-F5344CB8AC3E}">
        <p14:creationId xmlns:p14="http://schemas.microsoft.com/office/powerpoint/2010/main" val="16517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7908" y="1376867"/>
            <a:ext cx="8604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Dept. of Computer Science, Missouri S&amp;T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 2019 Seminar Series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Times New Roman" pitchFamily="18" charset="0"/>
              </a:rPr>
              <a:t>Seminars – usually on Monday, 10:00 – 10:50 in CS </a:t>
            </a:r>
            <a:r>
              <a:rPr lang="en-US" sz="2800" dirty="0" smtClean="0">
                <a:latin typeface="Times New Roman" pitchFamily="18" charset="0"/>
              </a:rPr>
              <a:t>209 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You are expected to attend!</a:t>
            </a:r>
            <a:b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Coordinator:</a:t>
            </a:r>
            <a:b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Bruce McMillin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2800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st.edu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573-341-6435 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http://cs.mst.edu/studentopportunities/seminars/</a:t>
            </a:r>
            <a:endParaRPr lang="en-US" sz="2800" u="sng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0136" y="4227539"/>
            <a:ext cx="7442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48936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CS 6010 Guidelines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1492" y="1296140"/>
            <a:ext cx="8077200" cy="5388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 smtClean="0"/>
          </a:p>
          <a:p>
            <a:r>
              <a:rPr lang="en-US" dirty="0" smtClean="0"/>
              <a:t>Computer </a:t>
            </a:r>
            <a:r>
              <a:rPr lang="en-US" dirty="0"/>
              <a:t>Science students enrolled in this course must attend at least N-2 seminars, where N is the total number of seminars. </a:t>
            </a:r>
          </a:p>
          <a:p>
            <a:r>
              <a:rPr lang="en-US" dirty="0" smtClean="0"/>
              <a:t>Enrolled </a:t>
            </a:r>
            <a:r>
              <a:rPr lang="en-US" dirty="0"/>
              <a:t>students are </a:t>
            </a:r>
            <a:r>
              <a:rPr lang="en-US" u="sng" dirty="0">
                <a:solidFill>
                  <a:srgbClr val="FF0000"/>
                </a:solidFill>
              </a:rPr>
              <a:t>required to write a report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each of the attended </a:t>
            </a:r>
            <a:r>
              <a:rPr lang="en-US" dirty="0" smtClean="0"/>
              <a:t>seminars. </a:t>
            </a:r>
            <a:endParaRPr lang="en-US" dirty="0"/>
          </a:p>
          <a:p>
            <a:r>
              <a:rPr lang="en-US" dirty="0" smtClean="0"/>
              <a:t>Report format: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Length </a:t>
            </a:r>
            <a:r>
              <a:rPr lang="en-US" dirty="0"/>
              <a:t>1-2 pages typed, single or double </a:t>
            </a:r>
            <a:r>
              <a:rPr lang="en-US" dirty="0" smtClean="0"/>
              <a:t>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Font </a:t>
            </a:r>
            <a:r>
              <a:rPr lang="en-US" dirty="0"/>
              <a:t>Type: Times New Roman, size: </a:t>
            </a:r>
            <a:r>
              <a:rPr lang="en-US" dirty="0" smtClean="0"/>
              <a:t>11-12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Contents</a:t>
            </a:r>
            <a:r>
              <a:rPr lang="en-US" dirty="0"/>
              <a:t>: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Abstract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Introduction </a:t>
            </a:r>
            <a:r>
              <a:rPr lang="en-US" dirty="0"/>
              <a:t>and </a:t>
            </a:r>
            <a:r>
              <a:rPr lang="en-US" dirty="0" smtClean="0"/>
              <a:t>background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Research contribution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Future </a:t>
            </a:r>
            <a:r>
              <a:rPr lang="en-US" dirty="0"/>
              <a:t>work 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Conclusion </a:t>
            </a:r>
            <a:r>
              <a:rPr lang="en-US" dirty="0"/>
              <a:t>and your </a:t>
            </a:r>
            <a:r>
              <a:rPr lang="en-US" dirty="0" smtClean="0"/>
              <a:t>thoughts</a:t>
            </a:r>
            <a:endParaRPr lang="en-US" dirty="0"/>
          </a:p>
          <a:p>
            <a:r>
              <a:rPr lang="en-US" dirty="0" smtClean="0"/>
              <a:t>Reports </a:t>
            </a:r>
            <a:r>
              <a:rPr lang="en-US" dirty="0"/>
              <a:t>are due at most </a:t>
            </a:r>
            <a:r>
              <a:rPr lang="en-US" dirty="0">
                <a:solidFill>
                  <a:srgbClr val="FF0000"/>
                </a:solidFill>
              </a:rPr>
              <a:t>one week</a:t>
            </a:r>
            <a:r>
              <a:rPr lang="en-US" dirty="0"/>
              <a:t> after the seminar </a:t>
            </a:r>
          </a:p>
          <a:p>
            <a:r>
              <a:rPr lang="en-US" dirty="0" smtClean="0"/>
              <a:t>Reports </a:t>
            </a:r>
            <a:r>
              <a:rPr lang="en-US" dirty="0"/>
              <a:t>are graded based on the format, structure, readability, </a:t>
            </a:r>
            <a:r>
              <a:rPr lang="en-US" dirty="0" smtClean="0"/>
              <a:t>summarization of the talk, and impact on 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Out-of-Department Courses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Any 5xxx/6xxx level course not used in the undergraduate curriculum may be taken that is out of the field of Computer Science study.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Cross-listed courses with CS, taught by a CS professor are considered CS – in department – courses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ECE courses may be taken as out-of-department if not taught by CS faculty.</a:t>
            </a:r>
          </a:p>
        </p:txBody>
      </p:sp>
    </p:spTree>
    <p:extLst>
      <p:ext uri="{BB962C8B-B14F-4D97-AF65-F5344CB8AC3E}">
        <p14:creationId xmlns:p14="http://schemas.microsoft.com/office/powerpoint/2010/main" val="35898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Out-of-Department Course Suggestions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Math &amp; Stat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 smtClean="0"/>
              <a:t>Stat 5643– </a:t>
            </a:r>
            <a:r>
              <a:rPr lang="en-US" i="1" dirty="0" smtClean="0"/>
              <a:t>Probability </a:t>
            </a:r>
            <a:r>
              <a:rPr lang="en-US" i="1" dirty="0"/>
              <a:t>And </a:t>
            </a:r>
            <a:r>
              <a:rPr lang="en-US" i="1" dirty="0" smtClean="0"/>
              <a:t>Statistics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 smtClean="0"/>
              <a:t>Stat</a:t>
            </a:r>
            <a:r>
              <a:rPr lang="en-US" i="1" dirty="0" smtClean="0"/>
              <a:t> </a:t>
            </a:r>
            <a:r>
              <a:rPr lang="en-US" dirty="0" smtClean="0"/>
              <a:t>5644– </a:t>
            </a:r>
            <a:r>
              <a:rPr lang="en-US" i="1" dirty="0"/>
              <a:t>Mathematical Statistics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 smtClean="0"/>
              <a:t>Math 5107– </a:t>
            </a:r>
            <a:r>
              <a:rPr lang="en-US" i="1" dirty="0" err="1"/>
              <a:t>Combinatorics</a:t>
            </a:r>
            <a:r>
              <a:rPr lang="en-US" i="1" dirty="0"/>
              <a:t> And Graph Theory</a:t>
            </a:r>
            <a:endParaRPr lang="en-US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en-US" dirty="0" smtClean="0"/>
              <a:t>Math 5603– </a:t>
            </a:r>
            <a:r>
              <a:rPr lang="en-US" i="1" dirty="0"/>
              <a:t>Methods of Applied </a:t>
            </a:r>
            <a:r>
              <a:rPr lang="en-US" i="1" dirty="0" smtClean="0"/>
              <a:t>Mathematics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9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IST – Information Science &amp; Technology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959"/>
            <a:ext cx="8229600" cy="4651899"/>
          </a:xfrm>
        </p:spPr>
        <p:txBody>
          <a:bodyPr/>
          <a:lstStyle/>
          <a:p>
            <a:pPr marL="171450" indent="-171450" algn="l" eaLnBrk="1" hangingPunct="1">
              <a:lnSpc>
                <a:spcPct val="80000"/>
              </a:lnSpc>
              <a:buFontTx/>
              <a:buChar char="•"/>
            </a:pPr>
            <a:endParaRPr lang="en-US" sz="1800" dirty="0" smtClean="0"/>
          </a:p>
          <a:p>
            <a:pPr marL="171450" indent="-171450" algn="l" eaLnBrk="1" hangingPunct="1"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Acceptable IST courses </a:t>
            </a:r>
          </a:p>
          <a:p>
            <a:pPr marL="628650" lvl="1" indent="-1714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5251</a:t>
            </a:r>
            <a:r>
              <a:rPr lang="en-US" sz="1800" i="1" dirty="0" smtClean="0"/>
              <a:t>Technological Innovation Management and Leadership</a:t>
            </a:r>
            <a:r>
              <a:rPr lang="en-US" sz="1800" dirty="0" smtClean="0"/>
              <a:t> (but not also EMGT 5100 nor EMGT 5111)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4257</a:t>
            </a:r>
            <a:r>
              <a:rPr lang="en-US" sz="1800" i="1" dirty="0" smtClean="0"/>
              <a:t>Network Economy</a:t>
            </a:r>
            <a:r>
              <a:rPr lang="en-US" sz="1800" dirty="0" smtClean="0"/>
              <a:t>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4261 </a:t>
            </a:r>
            <a:r>
              <a:rPr lang="en-US" sz="1800" i="1" dirty="0" smtClean="0"/>
              <a:t>Information Systems Project Management</a:t>
            </a:r>
            <a:r>
              <a:rPr lang="en-US" sz="1800" dirty="0" smtClean="0"/>
              <a:t> (but not also EMGT 361)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5168 </a:t>
            </a:r>
            <a:r>
              <a:rPr lang="en-US" sz="1800" i="1" dirty="0" smtClean="0"/>
              <a:t>Law &amp; Ethics in E-Commerce</a:t>
            </a:r>
            <a:r>
              <a:rPr lang="en-US" sz="1800" dirty="0" smtClean="0"/>
              <a:t> (but not also CS 317)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5885 </a:t>
            </a:r>
            <a:r>
              <a:rPr lang="en-US" sz="1800" i="1" dirty="0" smtClean="0"/>
              <a:t>Human Computer Interaction</a:t>
            </a:r>
            <a:r>
              <a:rPr lang="en-US" sz="1800" dirty="0" smtClean="0"/>
              <a:t>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5886 </a:t>
            </a:r>
            <a:r>
              <a:rPr lang="en-US" sz="1800" i="1" dirty="0" smtClean="0"/>
              <a:t>Human-Computer Interaction Prototyping</a:t>
            </a:r>
            <a:r>
              <a:rPr lang="en-US" sz="1800" dirty="0" smtClean="0"/>
              <a:t>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5887 </a:t>
            </a:r>
            <a:r>
              <a:rPr lang="en-US" sz="1800" i="1" dirty="0" smtClean="0"/>
              <a:t>Human-Computer Interaction Evaluation</a:t>
            </a:r>
            <a:r>
              <a:rPr lang="en-US" sz="1800" dirty="0" smtClean="0"/>
              <a:t> </a:t>
            </a:r>
          </a:p>
          <a:p>
            <a:pPr marL="628650" lvl="1" indent="-171450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6887 R</a:t>
            </a:r>
            <a:r>
              <a:rPr lang="en-US" sz="1800" i="1" dirty="0" smtClean="0"/>
              <a:t>esearch Methods in Human-Computer Interaction</a:t>
            </a:r>
            <a:r>
              <a:rPr lang="en-US" sz="1800" dirty="0" smtClean="0"/>
              <a:t> </a:t>
            </a:r>
          </a:p>
          <a:p>
            <a:pPr marL="171450" indent="-171450" algn="l" eaLnBrk="1" hangingPunct="1">
              <a:lnSpc>
                <a:spcPct val="80000"/>
              </a:lnSpc>
              <a:buFontTx/>
              <a:buChar char="•"/>
            </a:pPr>
            <a:endParaRPr lang="en-US" sz="1800" dirty="0" smtClean="0"/>
          </a:p>
          <a:p>
            <a:pPr marL="171450" indent="-171450" algn="l" eaLnBrk="1" hangingPunct="1"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Other IST courses with Advisor and Graduate Advisor approval only.</a:t>
            </a:r>
          </a:p>
        </p:txBody>
      </p:sp>
    </p:spTree>
    <p:extLst>
      <p:ext uri="{BB962C8B-B14F-4D97-AF65-F5344CB8AC3E}">
        <p14:creationId xmlns:p14="http://schemas.microsoft.com/office/powerpoint/2010/main" val="28893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3525"/>
            <a:ext cx="8229600" cy="4876799"/>
          </a:xfrm>
        </p:spPr>
        <p:txBody>
          <a:bodyPr>
            <a:normAutofit fontScale="92500" lnSpcReduction="20000"/>
          </a:bodyPr>
          <a:lstStyle/>
          <a:p>
            <a:pPr marL="228600" indent="-228600" algn="l" eaLnBrk="1" hangingPunct="1">
              <a:spcBef>
                <a:spcPts val="0"/>
              </a:spcBef>
              <a:buFontTx/>
              <a:buChar char="•"/>
            </a:pPr>
            <a:r>
              <a:rPr lang="en-US" sz="3000" dirty="0"/>
              <a:t>Courses that must be made up within the </a:t>
            </a:r>
            <a:r>
              <a:rPr lang="en-US" sz="3000" dirty="0" smtClean="0"/>
              <a:t>first 2 semesters</a:t>
            </a:r>
          </a:p>
          <a:p>
            <a:pPr marL="228600" indent="-228600" algn="l" eaLnBrk="1" hangingPunct="1">
              <a:spcBef>
                <a:spcPts val="0"/>
              </a:spcBef>
              <a:buFontTx/>
              <a:buChar char="•"/>
            </a:pPr>
            <a:r>
              <a:rPr lang="en-US" sz="3000" dirty="0" smtClean="0"/>
              <a:t>Listed </a:t>
            </a:r>
            <a:r>
              <a:rPr lang="en-US" sz="3000" dirty="0"/>
              <a:t>on your admission acceptance letter</a:t>
            </a:r>
          </a:p>
          <a:p>
            <a:pPr marL="228600" indent="-228600">
              <a:spcBef>
                <a:spcPts val="0"/>
              </a:spcBef>
              <a:buFontTx/>
              <a:buChar char="•"/>
            </a:pPr>
            <a:r>
              <a:rPr lang="en-US" sz="3000" dirty="0"/>
              <a:t>If you have deficiencies, you will have a worksheet.  Take </a:t>
            </a:r>
            <a:r>
              <a:rPr lang="en-US" sz="3000" dirty="0" smtClean="0"/>
              <a:t>the worksheet to the faculty listed and they will </a:t>
            </a:r>
            <a:r>
              <a:rPr lang="en-US" sz="2800" b="1" dirty="0" smtClean="0"/>
              <a:t>give </a:t>
            </a:r>
            <a:r>
              <a:rPr lang="en-US" sz="2800" b="1" dirty="0"/>
              <a:t>a placement test or </a:t>
            </a:r>
            <a:r>
              <a:rPr lang="en-US" sz="2800" b="1" dirty="0" smtClean="0"/>
              <a:t>you can enroll in an upper level equivalent course and score a “B” or better (see next slide)</a:t>
            </a:r>
            <a:r>
              <a:rPr lang="en-US" sz="3000" dirty="0" smtClean="0"/>
              <a:t> </a:t>
            </a:r>
            <a:r>
              <a:rPr lang="en-US" sz="3000" dirty="0"/>
              <a:t>– </a:t>
            </a:r>
            <a:r>
              <a:rPr lang="en-US" sz="3000" dirty="0" smtClean="0"/>
              <a:t>Needs to have plan set up by </a:t>
            </a:r>
            <a:r>
              <a:rPr lang="en-US" sz="3000" b="1" u="sng" dirty="0" smtClean="0">
                <a:solidFill>
                  <a:srgbClr val="FF0000"/>
                </a:solidFill>
              </a:rPr>
              <a:t>September 1, 2019</a:t>
            </a:r>
            <a:r>
              <a:rPr lang="en-US" sz="3000" dirty="0" smtClean="0"/>
              <a:t> or before your graduate forms can be processed.</a:t>
            </a:r>
            <a:endParaRPr lang="en-US" sz="3000" dirty="0"/>
          </a:p>
          <a:p>
            <a:pPr marL="228600" indent="-228600" algn="l" eaLnBrk="1" hangingPunct="1">
              <a:spcBef>
                <a:spcPts val="0"/>
              </a:spcBef>
              <a:buFontTx/>
              <a:buChar char="•"/>
            </a:pPr>
            <a:r>
              <a:rPr lang="en-US" sz="3000" dirty="0"/>
              <a:t>Return completed sheet </a:t>
            </a:r>
            <a:r>
              <a:rPr lang="en-US" sz="3000" dirty="0" smtClean="0"/>
              <a:t>to department – CS 325</a:t>
            </a:r>
          </a:p>
          <a:p>
            <a:pPr marL="228600" indent="-228600" algn="l" eaLnBrk="1" hangingPunct="1">
              <a:spcBef>
                <a:spcPts val="0"/>
              </a:spcBef>
              <a:buFontTx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You must take care of this before you can Graduate!!!!!</a:t>
            </a:r>
            <a:endParaRPr lang="en-US" sz="3000" b="1" dirty="0">
              <a:solidFill>
                <a:srgbClr val="FF0000"/>
              </a:solidFill>
            </a:endParaRPr>
          </a:p>
          <a:p>
            <a:pPr algn="l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1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252830"/>
              </p:ext>
            </p:extLst>
          </p:nvPr>
        </p:nvGraphicFramePr>
        <p:xfrm>
          <a:off x="457200" y="593560"/>
          <a:ext cx="8229600" cy="60238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277425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65260153"/>
                    </a:ext>
                  </a:extLst>
                </a:gridCol>
              </a:tblGrid>
              <a:tr h="4805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Deficiency Course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Graduate Course (All courses have to be completed with a "B" or better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303955110"/>
                  </a:ext>
                </a:extLst>
              </a:tr>
              <a:tr h="36962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MATH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2424740459"/>
                  </a:ext>
                </a:extLst>
              </a:tr>
              <a:tr h="36962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Calculus (Math/Stat 1205,1221,2222)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682400684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Linear Algebra (Math/Stat 3108)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02290796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Statistics (Math/Stat 3115)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Any STAT 5000 or higher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2868305814"/>
                  </a:ext>
                </a:extLst>
              </a:tr>
              <a:tr h="36962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COMPUTER ENGINEERING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611037476"/>
                  </a:ext>
                </a:extLst>
              </a:tr>
              <a:tr h="48051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Introduction to Microcontrollers and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Embedded System Design (CpE 3150)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5803 Introduction to High Performance Computer Architecture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917596553"/>
                  </a:ext>
                </a:extLst>
              </a:tr>
              <a:tr h="36962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COMPUTER SCIENCE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716617634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Java or C++ (CS 1570)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5405 JAVA GUI &amp; Visualization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2395944003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Data Structures (CS 1575)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5201 Object-Oriented Numerical Modeling I 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651448346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Discrete Math (CS 1200)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5203 Mathematical Logic I 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143992718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Software Engineering I (CS 3100)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5101 Software Testing and Quality Assurance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900803731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Theory of CS (CS 2200)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449194962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File Structures (CS 2300)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5300 Database Systems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962815799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Algorithms (CS 2500)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CS 5200 Analysis of Algorithms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506842809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Operating Systems (CS 3800)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CS 5800 Distributed Computing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73203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Advising – If Not Already Done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847892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out folder</a:t>
            </a:r>
          </a:p>
          <a:p>
            <a:pPr marL="228600" indent="-228600"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faculty member about your program - today</a:t>
            </a:r>
          </a:p>
          <a:p>
            <a:pPr marL="228600" indent="-228600"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Check-in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CS 325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(Folders need to be returned to office by 4:30pm today)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picture taken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</a:p>
          <a:p>
            <a:pPr marL="228600" indent="-228600"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 register in Parker Hall today</a:t>
            </a:r>
          </a:p>
          <a:p>
            <a:pPr marL="228600" indent="-228600"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 following semester, you will register with JOE’SS – you must be advised during advising week (announced by the registrar).  Failure to make an appointment will result in a hold on your registration.</a:t>
            </a:r>
          </a:p>
          <a:p>
            <a:pPr marL="228600" indent="-22860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2329"/>
            <a:ext cx="8229600" cy="5033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Graduate Form I - MS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900" y="1025718"/>
            <a:ext cx="8458200" cy="528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sz="2800" dirty="0" smtClean="0"/>
              <a:t>Plan of Study – Form I which can be found at </a:t>
            </a:r>
            <a:r>
              <a:rPr lang="en-US" sz="2800" dirty="0">
                <a:hlinkClick r:id="rId2"/>
              </a:rPr>
              <a:t>http://grad.mst.edu/currentstudents/forms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228600" indent="-228600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Must be Typed, no handwritten forms accepted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Must be filed within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6 weeks of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semester which is </a:t>
            </a:r>
            <a:r>
              <a:rPr lang="en-US" sz="2800" dirty="0" smtClean="0">
                <a:solidFill>
                  <a:srgbClr val="FF0000"/>
                </a:solidFill>
              </a:rPr>
              <a:t>February 28, 2020</a:t>
            </a:r>
            <a:r>
              <a:rPr lang="en-US" sz="2800" dirty="0" smtClean="0"/>
              <a:t> if not turned in by due date </a:t>
            </a:r>
            <a:r>
              <a:rPr lang="en-US" sz="2800" dirty="0" smtClean="0">
                <a:solidFill>
                  <a:srgbClr val="FF0000"/>
                </a:solidFill>
              </a:rPr>
              <a:t>a hold on registration will be placed until received and no CPT forms will be signed until completed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Signed by Advisor – Non-Thesis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Signed by Advisor &amp; committee – Thesis</a:t>
            </a:r>
          </a:p>
        </p:txBody>
      </p:sp>
    </p:spTree>
    <p:extLst>
      <p:ext uri="{BB962C8B-B14F-4D97-AF65-F5344CB8AC3E}">
        <p14:creationId xmlns:p14="http://schemas.microsoft.com/office/powerpoint/2010/main" val="3177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Introductions</a:t>
            </a:r>
          </a:p>
          <a:p>
            <a:r>
              <a:rPr lang="en-US" dirty="0" smtClean="0"/>
              <a:t>Student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219200"/>
            <a:ext cx="2819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Graduate Form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955" y="3352800"/>
            <a:ext cx="3370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Must be typed, no handwritten forms will be accepted by the Office of Graduate Studies!!!!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09148"/>
              </p:ext>
            </p:extLst>
          </p:nvPr>
        </p:nvGraphicFramePr>
        <p:xfrm>
          <a:off x="4003824" y="577053"/>
          <a:ext cx="5140176" cy="6116710"/>
        </p:xfrm>
        <a:graphic>
          <a:graphicData uri="http://schemas.openxmlformats.org/drawingml/2006/table">
            <a:tbl>
              <a:tblPr/>
              <a:tblGrid>
                <a:gridCol w="35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43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2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96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4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771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19817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 dirty="0">
                          <a:latin typeface="Arial"/>
                        </a:rPr>
                        <a:t>Program of Study, Form 1 &amp; 1-A for instructions,                                  see "</a:t>
                      </a:r>
                      <a:r>
                        <a:rPr lang="en-US" sz="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Instructions</a:t>
                      </a:r>
                      <a:r>
                        <a:rPr lang="en-US" sz="300" b="1" i="0" u="none" strike="noStrike" dirty="0">
                          <a:latin typeface="Arial"/>
                        </a:rPr>
                        <a:t>"</a:t>
                      </a:r>
                      <a:r>
                        <a:rPr lang="en-US" sz="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en-US" sz="300" b="1" i="0" u="none" strike="noStrike" dirty="0">
                          <a:latin typeface="Arial"/>
                        </a:rPr>
                        <a:t>page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400" b="1" i="0" u="none" strike="noStrike">
                          <a:latin typeface="Arial"/>
                        </a:rPr>
                        <a:t>Expected graduation date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6">
                  <a:txBody>
                    <a:bodyPr/>
                    <a:lstStyle/>
                    <a:p>
                      <a:pPr algn="l" fontAlgn="b"/>
                      <a:endParaRPr lang="en-US" sz="4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SUBMIT TYPED ORIGINAL.  NO HANDWRITTEN FORMS.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3">
                <a:tc gridSpan="10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Student 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7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3">
                <a:tc gridSpan="17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7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Email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Phone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271">
                <a:tc gridSpan="23"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MBA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2nd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Thesis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Non-thesis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271">
                <a:tc gridSpan="23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271">
                <a:tc gridSpan="2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On Campus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EEC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EOAC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Off-Campus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313">
                <a:tc gridSpan="23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Program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Program Status: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New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Revised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71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Previous undergraduate &amp; graduate college training: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48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271">
                <a:tc gridSpan="23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22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latin typeface="Arial"/>
                        </a:rPr>
                        <a:t>Add (A) Delete (D)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latin typeface="Arial"/>
                        </a:rPr>
                        <a:t>Course Dept. &amp; 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latin typeface="Arial"/>
                        </a:rPr>
                        <a:t>Course Title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latin typeface="Arial"/>
                        </a:rPr>
                        <a:t>Sem &amp;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latin typeface="Arial"/>
                        </a:rPr>
                        <a:t>Indicate Cr Hrs where appropriate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latin typeface="Arial"/>
                        </a:rPr>
                        <a:t>200 level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Transfer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300 level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400 lec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latin typeface="Arial"/>
                        </a:rPr>
                        <a:t>490/300/ 400/410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914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981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Change in Committee: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81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Reason for Change: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9817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Signatures: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Total Credit Hours 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5313">
                <a:tc gridSpan="12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*Please see instructions for minimums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Candidate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981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Advisor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5313">
                <a:tc gridSpan="2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Type 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Signature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66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Committee Member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9031">
                <a:tc gridSpan="2"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Type 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Signature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66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Committee Member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9031">
                <a:tc gridSpan="2"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Type 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Signature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667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Dept. Chair or Designee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2219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VPGS or Designee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Graduate Form 5 - PhD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89154"/>
            <a:ext cx="8515350" cy="4403369"/>
          </a:xfrm>
        </p:spPr>
        <p:txBody>
          <a:bodyPr>
            <a:normAutofit/>
          </a:bodyPr>
          <a:lstStyle/>
          <a:p>
            <a:pPr marL="228600" indent="-228600">
              <a:buFontTx/>
              <a:buChar char="•"/>
            </a:pPr>
            <a:r>
              <a:rPr lang="en-US" sz="2800" dirty="0" smtClean="0"/>
              <a:t>Appointment of Advisory Committee &amp; Proposed Plan of Study – Form </a:t>
            </a:r>
            <a:r>
              <a:rPr lang="en-US" sz="2800" dirty="0"/>
              <a:t>5</a:t>
            </a:r>
            <a:r>
              <a:rPr lang="en-US" sz="2800" dirty="0" smtClean="0"/>
              <a:t> which can be found at </a:t>
            </a:r>
            <a:r>
              <a:rPr lang="en-US" sz="2800" dirty="0">
                <a:hlinkClick r:id="rId2"/>
              </a:rPr>
              <a:t>http://grad.mst.edu/currentstudents</a:t>
            </a:r>
            <a:r>
              <a:rPr lang="en-US" sz="2800" dirty="0"/>
              <a:t> 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Must </a:t>
            </a:r>
            <a:r>
              <a:rPr lang="en-US" sz="2800" b="1" dirty="0">
                <a:solidFill>
                  <a:srgbClr val="FF0000"/>
                </a:solidFill>
              </a:rPr>
              <a:t>be t</a:t>
            </a:r>
            <a:r>
              <a:rPr lang="en-US" sz="2800" b="1" dirty="0" smtClean="0">
                <a:solidFill>
                  <a:srgbClr val="FF0000"/>
                </a:solidFill>
              </a:rPr>
              <a:t>yped, </a:t>
            </a:r>
            <a:r>
              <a:rPr lang="en-US" sz="2800" b="1" dirty="0">
                <a:solidFill>
                  <a:srgbClr val="FF0000"/>
                </a:solidFill>
              </a:rPr>
              <a:t>no </a:t>
            </a:r>
            <a:r>
              <a:rPr lang="en-US" sz="2800" b="1" dirty="0" smtClean="0">
                <a:solidFill>
                  <a:srgbClr val="FF0000"/>
                </a:solidFill>
              </a:rPr>
              <a:t>handwritten </a:t>
            </a:r>
            <a:r>
              <a:rPr lang="en-US" sz="2800" b="1" dirty="0">
                <a:solidFill>
                  <a:srgbClr val="FF0000"/>
                </a:solidFill>
              </a:rPr>
              <a:t>forms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Must be filed after passing the part 1 of the Qualifier and part 2 Research Readiness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Signed by Advisor and committee members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Hold on registration if not filed</a:t>
            </a:r>
          </a:p>
        </p:txBody>
      </p:sp>
    </p:spTree>
    <p:extLst>
      <p:ext uri="{BB962C8B-B14F-4D97-AF65-F5344CB8AC3E}">
        <p14:creationId xmlns:p14="http://schemas.microsoft.com/office/powerpoint/2010/main" val="4015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5715" y="508986"/>
            <a:ext cx="8449887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Graduate Form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" y="889986"/>
            <a:ext cx="4340010" cy="5815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2" y="1041182"/>
            <a:ext cx="4800248" cy="559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3816" y="120396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Must be typed no handwritten forms will be accepted by the Office of Graduate Studies!!!!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Advising – Add/Drop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438399"/>
            <a:ext cx="8458200" cy="313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sz="2800" dirty="0" smtClean="0"/>
              <a:t>You must get your advisor signature for adding/dropping of courses.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Any unapproved course changes will result in being out-of-status (below minimum registration).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/>
              <a:t>Secretaries cannot sign add/drop </a:t>
            </a:r>
            <a:r>
              <a:rPr lang="en-US" sz="2800" b="1" dirty="0" smtClean="0">
                <a:solidFill>
                  <a:srgbClr val="FF0000"/>
                </a:solidFill>
              </a:rPr>
              <a:t>– don’t ask them to!</a:t>
            </a:r>
          </a:p>
        </p:txBody>
      </p:sp>
    </p:spTree>
    <p:extLst>
      <p:ext uri="{BB962C8B-B14F-4D97-AF65-F5344CB8AC3E}">
        <p14:creationId xmlns:p14="http://schemas.microsoft.com/office/powerpoint/2010/main" val="16732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Assistantships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3525"/>
            <a:ext cx="8229600" cy="4573273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dirty="0" smtClean="0"/>
              <a:t>Applying for assistantships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dirty="0" smtClean="0"/>
              <a:t>Limited # of assistantships</a:t>
            </a:r>
            <a:endParaRPr lang="en-US" b="1" dirty="0" smtClean="0"/>
          </a:p>
          <a:p>
            <a:pPr marL="228600" indent="-228600">
              <a:buFontTx/>
              <a:buChar char="•"/>
            </a:pPr>
            <a:r>
              <a:rPr lang="en-US" dirty="0" smtClean="0"/>
              <a:t>Fill-out application </a:t>
            </a:r>
            <a:r>
              <a:rPr lang="en-US" sz="2800" dirty="0" smtClean="0">
                <a:hlinkClick r:id="rId2"/>
              </a:rPr>
              <a:t>cs.mst.edu/</a:t>
            </a:r>
            <a:r>
              <a:rPr lang="en-US" sz="2800" dirty="0" err="1" smtClean="0">
                <a:hlinkClick r:id="rId2"/>
              </a:rPr>
              <a:t>prospectivestudents</a:t>
            </a:r>
            <a:r>
              <a:rPr lang="en-US" sz="2800" dirty="0" smtClean="0">
                <a:hlinkClick r:id="rId2"/>
              </a:rPr>
              <a:t>/scholarships/</a:t>
            </a:r>
            <a:r>
              <a:rPr lang="en-US" sz="2800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turn it into </a:t>
            </a:r>
            <a:r>
              <a:rPr lang="en-US" dirty="0" smtClean="0"/>
              <a:t>CS 325 and attach any helpful information.  These will be kept on file for a year</a:t>
            </a:r>
          </a:p>
        </p:txBody>
      </p:sp>
    </p:spTree>
    <p:extLst>
      <p:ext uri="{BB962C8B-B14F-4D97-AF65-F5344CB8AC3E}">
        <p14:creationId xmlns:p14="http://schemas.microsoft.com/office/powerpoint/2010/main" val="42014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International Students	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dirty="0" err="1" smtClean="0"/>
              <a:t>Sevis</a:t>
            </a:r>
            <a:endParaRPr lang="en-US" dirty="0" smtClean="0"/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In status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Minimum registration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Obey Form I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No changes without advisor’s permission!</a:t>
            </a:r>
          </a:p>
        </p:txBody>
      </p:sp>
    </p:spTree>
    <p:extLst>
      <p:ext uri="{BB962C8B-B14F-4D97-AF65-F5344CB8AC3E}">
        <p14:creationId xmlns:p14="http://schemas.microsoft.com/office/powerpoint/2010/main" val="2943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Office Assignments &amp; Labs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dirty="0" smtClean="0"/>
              <a:t>Offices only assigned to GTA’s and GRA’s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dirty="0" smtClean="0"/>
              <a:t>General computing laboratories: PC CLC’s, Cs213-Unix CLC, remote access</a:t>
            </a:r>
          </a:p>
        </p:txBody>
      </p:sp>
    </p:spTree>
    <p:extLst>
      <p:ext uri="{BB962C8B-B14F-4D97-AF65-F5344CB8AC3E}">
        <p14:creationId xmlns:p14="http://schemas.microsoft.com/office/powerpoint/2010/main" val="2997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Honesty	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sz="2800" dirty="0" smtClean="0"/>
              <a:t>Be aware of campus academic honesty rules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Copying other’s work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Plagiarism </a:t>
            </a:r>
          </a:p>
          <a:p>
            <a:pPr marL="742950" lvl="1" indent="-285750" algn="l" eaLnBrk="1" hangingPunct="1">
              <a:buFont typeface="Wingdings" pitchFamily="2" charset="2"/>
              <a:buChar char="ü"/>
            </a:pPr>
            <a:r>
              <a:rPr lang="en-US" dirty="0" smtClean="0"/>
              <a:t>Consult Student Academic Regulations for more details; </a:t>
            </a:r>
            <a:r>
              <a:rPr lang="en-US" dirty="0" smtClean="0">
                <a:hlinkClick r:id="rId2"/>
              </a:rPr>
              <a:t>http://registrar.mst.edu/academicregs/index.html</a:t>
            </a:r>
            <a:endParaRPr lang="en-US" dirty="0" smtClean="0"/>
          </a:p>
          <a:p>
            <a:pPr marL="742950" lvl="1" indent="-285750" algn="l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 Employment/Educational Opportunity – CRR 600.020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Sex Discrimination, Sexual Harassment and Sexual Misconduct in Education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/>
              <a:t>Sex </a:t>
            </a:r>
            <a:r>
              <a:rPr lang="en-US" b="1" dirty="0" smtClean="0"/>
              <a:t>Discrimination</a:t>
            </a:r>
          </a:p>
          <a:p>
            <a:pPr lvl="1"/>
            <a:r>
              <a:rPr lang="en-US" b="1" dirty="0"/>
              <a:t>Sexual </a:t>
            </a:r>
            <a:r>
              <a:rPr lang="en-US" b="1" dirty="0" smtClean="0"/>
              <a:t>Harassment</a:t>
            </a:r>
            <a:endParaRPr lang="en-US" dirty="0" smtClean="0"/>
          </a:p>
          <a:p>
            <a:pPr lvl="1"/>
            <a:r>
              <a:rPr lang="en-US" b="1" dirty="0"/>
              <a:t>Sexual </a:t>
            </a:r>
            <a:r>
              <a:rPr lang="en-US" b="1" dirty="0" smtClean="0"/>
              <a:t>Misconduct</a:t>
            </a:r>
            <a:endParaRPr lang="en-US" dirty="0" smtClean="0"/>
          </a:p>
          <a:p>
            <a:pPr lvl="1"/>
            <a:r>
              <a:rPr lang="en-US" b="1" dirty="0"/>
              <a:t>Stalking on the Basis of </a:t>
            </a:r>
            <a:r>
              <a:rPr lang="en-US" b="1" dirty="0" smtClean="0"/>
              <a:t>Sex</a:t>
            </a:r>
            <a:endParaRPr lang="en-US" dirty="0" smtClean="0"/>
          </a:p>
          <a:p>
            <a:pPr lvl="1"/>
            <a:r>
              <a:rPr lang="en-US" b="1" dirty="0"/>
              <a:t>Dating/Intimate Partner </a:t>
            </a:r>
            <a:r>
              <a:rPr lang="en-US" b="1" dirty="0" smtClean="0"/>
              <a:t>Violence</a:t>
            </a:r>
            <a:endParaRPr lang="en-US" dirty="0" smtClean="0"/>
          </a:p>
          <a:p>
            <a:pPr lvl="1"/>
            <a:r>
              <a:rPr lang="en-US" b="1" dirty="0"/>
              <a:t>Sexual </a:t>
            </a:r>
            <a:r>
              <a:rPr lang="en-US" b="1" dirty="0" smtClean="0"/>
              <a:t>Exploitation</a:t>
            </a:r>
            <a:endParaRPr lang="en-US" dirty="0" smtClean="0"/>
          </a:p>
          <a:p>
            <a:pPr lvl="1"/>
            <a:r>
              <a:rPr lang="en-US" b="1" dirty="0"/>
              <a:t>Consent to Sexual </a:t>
            </a:r>
            <a:r>
              <a:rPr lang="en-US" b="1" dirty="0" smtClean="0"/>
              <a:t>Activity</a:t>
            </a:r>
            <a:endParaRPr lang="en-US" dirty="0" smtClean="0"/>
          </a:p>
          <a:p>
            <a:pPr lvl="1"/>
            <a:r>
              <a:rPr lang="en-US" b="1" dirty="0"/>
              <a:t>Incapacitated or I</a:t>
            </a:r>
            <a:r>
              <a:rPr lang="en-US" b="1" dirty="0" smtClean="0"/>
              <a:t>ncapacitation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Equal Employment/Educational Opportunity – CRR 600.020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Title IX </a:t>
            </a:r>
          </a:p>
          <a:p>
            <a:pPr lvl="1"/>
            <a:r>
              <a:rPr lang="en-US" b="1" dirty="0" smtClean="0"/>
              <a:t>If you feel you are a victim </a:t>
            </a:r>
          </a:p>
          <a:p>
            <a:pPr lvl="1"/>
            <a:r>
              <a:rPr lang="en-US" b="1" dirty="0" smtClean="0"/>
              <a:t>If you see someone else is a victim.</a:t>
            </a:r>
          </a:p>
          <a:p>
            <a:pPr lvl="1"/>
            <a:r>
              <a:rPr lang="en-US" b="1" dirty="0" smtClean="0"/>
              <a:t>*Do not hesitate to report*</a:t>
            </a:r>
          </a:p>
          <a:p>
            <a:pPr lvl="2"/>
            <a:r>
              <a:rPr lang="en-US" b="1" dirty="0" smtClean="0"/>
              <a:t>All university employees are mandated reporters if the victim is any of a student, employee, volunteer, or visitor</a:t>
            </a:r>
          </a:p>
          <a:p>
            <a:pPr lvl="2"/>
            <a:r>
              <a:rPr lang="en-US" b="1" dirty="0" smtClean="0"/>
              <a:t>There are no negative consequences for reporting an incident and retaliation is prohibited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5254" y="5701854"/>
            <a:ext cx="8229600" cy="1349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We want a safe and secure learning environment for all</a:t>
            </a:r>
          </a:p>
        </p:txBody>
      </p:sp>
    </p:spTree>
    <p:extLst>
      <p:ext uri="{BB962C8B-B14F-4D97-AF65-F5344CB8AC3E}">
        <p14:creationId xmlns:p14="http://schemas.microsoft.com/office/powerpoint/2010/main" val="6660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93622"/>
            <a:ext cx="6172200" cy="4171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 (Heading)"/>
              </a:rPr>
              <a:t>Office of Graduate Studies</a:t>
            </a:r>
            <a:endParaRPr lang="en-US" dirty="0">
              <a:latin typeface="Calibri (Heading)"/>
            </a:endParaRPr>
          </a:p>
        </p:txBody>
      </p:sp>
      <p:pic>
        <p:nvPicPr>
          <p:cNvPr id="20" name="Picture 6" descr="Jade Sinn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60" y="3553735"/>
            <a:ext cx="899514" cy="1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grad.mst.edu/media/administrative/grad/images/staffphotos/20150908%20Kathy%20Wagner%200001-158x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13" y="3526160"/>
            <a:ext cx="901559" cy="13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2374" y="5031141"/>
            <a:ext cx="5048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i="1" kern="0" dirty="0">
                <a:solidFill>
                  <a:srgbClr val="509E2F"/>
                </a:solidFill>
              </a:rPr>
              <a:t>           Sharon Matson             		  </a:t>
            </a:r>
            <a:r>
              <a:rPr lang="en-US" sz="900" b="1" i="1" kern="0" dirty="0" smtClean="0">
                <a:solidFill>
                  <a:srgbClr val="509E2F"/>
                </a:solidFill>
              </a:rPr>
              <a:t>           </a:t>
            </a:r>
            <a:r>
              <a:rPr lang="en-US" sz="900" b="1" i="1" kern="0" dirty="0">
                <a:solidFill>
                  <a:srgbClr val="509E2F"/>
                </a:solidFill>
              </a:rPr>
              <a:t>Jade Sinnott	       </a:t>
            </a:r>
            <a:r>
              <a:rPr lang="en-US" sz="900" b="1" i="1" kern="0" dirty="0" smtClean="0">
                <a:solidFill>
                  <a:srgbClr val="509E2F"/>
                </a:solidFill>
              </a:rPr>
              <a:t>                                              Kathy Wagner</a:t>
            </a:r>
            <a:endParaRPr lang="en-US" sz="900" b="1" i="1" kern="0" dirty="0">
              <a:solidFill>
                <a:srgbClr val="509E2F"/>
              </a:solidFill>
            </a:endParaRPr>
          </a:p>
          <a:p>
            <a:pPr>
              <a:defRPr/>
            </a:pPr>
            <a:r>
              <a:rPr lang="en-US" sz="900" b="1" i="1" kern="0" dirty="0">
                <a:solidFill>
                  <a:srgbClr val="509E2F"/>
                </a:solidFill>
              </a:rPr>
              <a:t>        </a:t>
            </a:r>
            <a:r>
              <a:rPr lang="en-US" sz="900" b="1" i="1" kern="0" dirty="0">
                <a:solidFill>
                  <a:srgbClr val="509E2F"/>
                </a:solidFill>
                <a:hlinkClick r:id="rId4"/>
              </a:rPr>
              <a:t>matsons@mst.edu</a:t>
            </a:r>
            <a:r>
              <a:rPr lang="en-US" sz="900" b="1" i="1" kern="0" dirty="0">
                <a:solidFill>
                  <a:srgbClr val="509E2F"/>
                </a:solidFill>
              </a:rPr>
              <a:t> 	                      </a:t>
            </a:r>
            <a:r>
              <a:rPr lang="en-US" sz="900" b="1" i="1" kern="0" dirty="0" smtClean="0">
                <a:solidFill>
                  <a:srgbClr val="509E2F"/>
                </a:solidFill>
              </a:rPr>
              <a:t>     </a:t>
            </a:r>
            <a:r>
              <a:rPr lang="en-US" sz="900" b="1" i="1" kern="0" dirty="0" smtClean="0">
                <a:solidFill>
                  <a:srgbClr val="509E2F"/>
                </a:solidFill>
                <a:hlinkClick r:id="rId5"/>
              </a:rPr>
              <a:t>sinnottj@mst.edu</a:t>
            </a:r>
            <a:r>
              <a:rPr lang="en-US" sz="900" b="1" i="1" kern="0" dirty="0" smtClean="0">
                <a:solidFill>
                  <a:srgbClr val="509E2F"/>
                </a:solidFill>
              </a:rPr>
              <a:t>                                       </a:t>
            </a:r>
            <a:r>
              <a:rPr lang="en-US" sz="900" b="1" i="1" kern="0" dirty="0" smtClean="0">
                <a:solidFill>
                  <a:srgbClr val="509E2F"/>
                </a:solidFill>
                <a:hlinkClick r:id="rId6"/>
              </a:rPr>
              <a:t>wagnerkc@mst.edu</a:t>
            </a:r>
            <a:r>
              <a:rPr lang="en-US" sz="900" b="1" i="1" kern="0" dirty="0" smtClean="0">
                <a:solidFill>
                  <a:srgbClr val="509E2F"/>
                </a:solidFill>
              </a:rPr>
              <a:t> </a:t>
            </a:r>
            <a:endParaRPr lang="en-US" sz="90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5419191"/>
            <a:ext cx="9223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1400" b="1" kern="0" dirty="0">
                <a:solidFill>
                  <a:srgbClr val="00853F"/>
                </a:solidFill>
              </a:rPr>
              <a:t>Student Advising Hours</a:t>
            </a:r>
          </a:p>
          <a:p>
            <a:pPr marL="0" lvl="1" algn="ctr">
              <a:defRPr/>
            </a:pPr>
            <a:r>
              <a:rPr lang="en-US" sz="1400" kern="0" dirty="0">
                <a:solidFill>
                  <a:srgbClr val="509E2F"/>
                </a:solidFill>
              </a:rPr>
              <a:t>Monday - Friday</a:t>
            </a:r>
          </a:p>
          <a:p>
            <a:pPr marL="0" lvl="1" algn="ctr">
              <a:defRPr/>
            </a:pPr>
            <a:r>
              <a:rPr lang="en-US" sz="1400" kern="0" dirty="0">
                <a:solidFill>
                  <a:srgbClr val="509E2F"/>
                </a:solidFill>
              </a:rPr>
              <a:t>9:00 am -11:30 am - </a:t>
            </a:r>
            <a:r>
              <a:rPr lang="en-US" sz="1400" b="1" kern="0" dirty="0">
                <a:solidFill>
                  <a:srgbClr val="509E2F"/>
                </a:solidFill>
              </a:rPr>
              <a:t>Appointment Only</a:t>
            </a:r>
          </a:p>
          <a:p>
            <a:pPr marL="0" lvl="1" algn="ctr">
              <a:defRPr/>
            </a:pPr>
            <a:r>
              <a:rPr lang="en-US" sz="1400" kern="0" dirty="0">
                <a:solidFill>
                  <a:srgbClr val="509E2F"/>
                </a:solidFill>
              </a:rPr>
              <a:t>2:00 pm - 4:00 pm - </a:t>
            </a:r>
            <a:r>
              <a:rPr lang="en-US" sz="1400" b="1" kern="0" dirty="0">
                <a:solidFill>
                  <a:srgbClr val="509E2F"/>
                </a:solidFill>
              </a:rPr>
              <a:t>Open Advising</a:t>
            </a:r>
          </a:p>
          <a:p>
            <a:pPr marL="0" lvl="1" algn="ctr">
              <a:defRPr/>
            </a:pPr>
            <a:r>
              <a:rPr lang="en-US" sz="1400" b="1" kern="0" dirty="0">
                <a:solidFill>
                  <a:srgbClr val="509E2F"/>
                </a:solidFill>
              </a:rPr>
              <a:t>G8 Norwood Hall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5900" y="967198"/>
            <a:ext cx="6224634" cy="257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509E2F"/>
                </a:solidFill>
              </a:rPr>
              <a:t>Centralized graduate studies office for the entire Missouri S&amp;T campus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509E2F"/>
                </a:solidFill>
              </a:rPr>
              <a:t>Process all graduate forms for all graduate certificate, master’s &amp; doctoral students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509E2F"/>
                </a:solidFill>
              </a:rPr>
              <a:t>Interpret graduate catalog/rules; advise students on the graduate catalog/rules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509E2F"/>
                </a:solidFill>
              </a:rPr>
              <a:t>Check formatting for theses/dissertations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509E2F"/>
                </a:solidFill>
              </a:rPr>
              <a:t>Keep students on track to graduate</a:t>
            </a:r>
            <a:r>
              <a:rPr lang="en-US" sz="900" kern="0" dirty="0">
                <a:solidFill>
                  <a:srgbClr val="509E2F"/>
                </a:solidFill>
              </a:rPr>
              <a:t> </a:t>
            </a:r>
          </a:p>
          <a:p>
            <a:pPr>
              <a:spcAft>
                <a:spcPts val="450"/>
              </a:spcAft>
              <a:defRPr/>
            </a:pPr>
            <a:endParaRPr lang="en-US" sz="825" b="1" kern="0" dirty="0">
              <a:solidFill>
                <a:srgbClr val="509E2F"/>
              </a:solidFill>
              <a:latin typeface="Calibri (Heading)"/>
            </a:endParaRPr>
          </a:p>
          <a:p>
            <a:pPr algn="ctr">
              <a:spcAft>
                <a:spcPts val="450"/>
              </a:spcAft>
              <a:defRPr/>
            </a:pPr>
            <a:r>
              <a:rPr lang="en-US" b="1" kern="0" dirty="0">
                <a:solidFill>
                  <a:srgbClr val="509E2F"/>
                </a:solidFill>
                <a:latin typeface="Calibri (Heading)"/>
              </a:rPr>
              <a:t>Graduate Studies Specialists</a:t>
            </a:r>
          </a:p>
          <a:p>
            <a:pPr>
              <a:lnSpc>
                <a:spcPct val="120000"/>
              </a:lnSpc>
              <a:defRPr/>
            </a:pPr>
            <a:r>
              <a:rPr lang="en-US" sz="900" kern="0" dirty="0">
                <a:solidFill>
                  <a:srgbClr val="509E2F"/>
                </a:solidFill>
              </a:rPr>
              <a:t>              </a:t>
            </a:r>
            <a:r>
              <a:rPr lang="en-US" sz="900" kern="0" dirty="0" smtClean="0">
                <a:solidFill>
                  <a:srgbClr val="509E2F"/>
                </a:solidFill>
              </a:rPr>
              <a:t>                   Students </a:t>
            </a:r>
            <a:r>
              <a:rPr lang="en-US" sz="900" kern="0" dirty="0">
                <a:solidFill>
                  <a:srgbClr val="509E2F"/>
                </a:solidFill>
              </a:rPr>
              <a:t>with the 	  </a:t>
            </a:r>
            <a:r>
              <a:rPr lang="en-US" sz="900" kern="0" dirty="0" smtClean="0">
                <a:solidFill>
                  <a:srgbClr val="509E2F"/>
                </a:solidFill>
              </a:rPr>
              <a:t>                            Students </a:t>
            </a:r>
            <a:r>
              <a:rPr lang="en-US" sz="900" kern="0" dirty="0">
                <a:solidFill>
                  <a:srgbClr val="509E2F"/>
                </a:solidFill>
              </a:rPr>
              <a:t>with the 	      	 </a:t>
            </a:r>
            <a:r>
              <a:rPr lang="en-US" sz="900" kern="0" dirty="0" smtClean="0">
                <a:solidFill>
                  <a:srgbClr val="509E2F"/>
                </a:solidFill>
              </a:rPr>
              <a:t>                   Students </a:t>
            </a:r>
            <a:r>
              <a:rPr lang="en-US" sz="900" kern="0" dirty="0">
                <a:solidFill>
                  <a:srgbClr val="509E2F"/>
                </a:solidFill>
              </a:rPr>
              <a:t>with the </a:t>
            </a:r>
          </a:p>
          <a:p>
            <a:pPr>
              <a:lnSpc>
                <a:spcPct val="120000"/>
              </a:lnSpc>
              <a:defRPr/>
            </a:pPr>
            <a:r>
              <a:rPr lang="en-US" sz="900" b="1" kern="0" dirty="0">
                <a:solidFill>
                  <a:srgbClr val="509E2F"/>
                </a:solidFill>
              </a:rPr>
              <a:t>                  </a:t>
            </a:r>
            <a:r>
              <a:rPr lang="en-US" sz="900" b="1" kern="0" dirty="0" smtClean="0">
                <a:solidFill>
                  <a:srgbClr val="509E2F"/>
                </a:solidFill>
              </a:rPr>
              <a:t>                  </a:t>
            </a:r>
            <a:r>
              <a:rPr lang="en-US" sz="900" kern="0" dirty="0" smtClean="0">
                <a:solidFill>
                  <a:srgbClr val="509E2F"/>
                </a:solidFill>
              </a:rPr>
              <a:t>last </a:t>
            </a:r>
            <a:r>
              <a:rPr lang="en-US" sz="900" kern="0" dirty="0">
                <a:solidFill>
                  <a:srgbClr val="509E2F"/>
                </a:solidFill>
              </a:rPr>
              <a:t>names</a:t>
            </a:r>
            <a:r>
              <a:rPr lang="en-US" sz="900" b="1" kern="0" dirty="0">
                <a:solidFill>
                  <a:srgbClr val="509E2F"/>
                </a:solidFill>
              </a:rPr>
              <a:t> A                        </a:t>
            </a:r>
            <a:r>
              <a:rPr lang="en-US" sz="900" b="1" kern="0" dirty="0" smtClean="0">
                <a:solidFill>
                  <a:srgbClr val="509E2F"/>
                </a:solidFill>
              </a:rPr>
              <a:t>                     </a:t>
            </a:r>
            <a:r>
              <a:rPr lang="en-US" sz="900" kern="0" dirty="0" smtClean="0">
                <a:solidFill>
                  <a:srgbClr val="509E2F"/>
                </a:solidFill>
              </a:rPr>
              <a:t>last </a:t>
            </a:r>
            <a:r>
              <a:rPr lang="en-US" sz="900" kern="0" dirty="0">
                <a:solidFill>
                  <a:srgbClr val="509E2F"/>
                </a:solidFill>
              </a:rPr>
              <a:t>names</a:t>
            </a:r>
            <a:r>
              <a:rPr lang="en-US" sz="900" b="1" kern="0" dirty="0">
                <a:solidFill>
                  <a:srgbClr val="509E2F"/>
                </a:solidFill>
              </a:rPr>
              <a:t> B-L		   </a:t>
            </a:r>
            <a:r>
              <a:rPr lang="en-US" sz="900" b="1" kern="0" dirty="0" smtClean="0">
                <a:solidFill>
                  <a:srgbClr val="509E2F"/>
                </a:solidFill>
              </a:rPr>
              <a:t>                  </a:t>
            </a:r>
            <a:r>
              <a:rPr lang="en-US" sz="900" kern="0" dirty="0" smtClean="0">
                <a:solidFill>
                  <a:srgbClr val="509E2F"/>
                </a:solidFill>
              </a:rPr>
              <a:t>last </a:t>
            </a:r>
            <a:r>
              <a:rPr lang="en-US" sz="900" kern="0" dirty="0">
                <a:solidFill>
                  <a:srgbClr val="509E2F"/>
                </a:solidFill>
              </a:rPr>
              <a:t>names </a:t>
            </a:r>
            <a:r>
              <a:rPr lang="en-US" sz="900" b="1" kern="0" dirty="0">
                <a:solidFill>
                  <a:srgbClr val="509E2F"/>
                </a:solidFill>
              </a:rPr>
              <a:t>M-Z</a:t>
            </a:r>
          </a:p>
        </p:txBody>
      </p:sp>
      <p:pic>
        <p:nvPicPr>
          <p:cNvPr id="1026" name="Picture 2" descr="http://grad.mst.edu/media/administrative/grad/images/staffphotos/staff%20photo1-164x2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51" y="3553735"/>
            <a:ext cx="912646" cy="13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Keeping in Touch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847892"/>
            <a:ext cx="8229600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</a:rPr>
              <a:t>E-mails (S&amp;T account) –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</a:rPr>
              <a:t>READ YOUR EMAIL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marL="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hlinkClick r:id="rId2"/>
              </a:rPr>
              <a:t>cs.mst.edu</a:t>
            </a:r>
            <a:endParaRPr lang="en-US" sz="2800" dirty="0">
              <a:latin typeface="Times New Roman" pitchFamily="18" charset="0"/>
            </a:endParaRPr>
          </a:p>
          <a:p>
            <a:pPr marL="571500" indent="-457200">
              <a:defRPr/>
            </a:pPr>
            <a:r>
              <a:rPr lang="en-US" sz="2800" dirty="0" smtClean="0">
                <a:latin typeface="Times New Roman" pitchFamily="18" charset="0"/>
              </a:rPr>
              <a:t>Departmental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Facebook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marL="914400" lvl="1" indent="-342900">
              <a:defRPr/>
            </a:pPr>
            <a:r>
              <a:rPr lang="en-US" dirty="0" smtClean="0">
                <a:latin typeface="Times New Roman" pitchFamily="18" charset="0"/>
                <a:hlinkClick r:id="rId3"/>
              </a:rPr>
              <a:t>Missouri-ST-Computer-Science</a:t>
            </a:r>
            <a:endParaRPr lang="en-US" dirty="0" smtClean="0">
              <a:latin typeface="Times New Roman" pitchFamily="18" charset="0"/>
            </a:endParaRPr>
          </a:p>
          <a:p>
            <a:pPr marL="628650" indent="-457200">
              <a:defRPr/>
            </a:pPr>
            <a:r>
              <a:rPr lang="en-US" sz="2800" dirty="0">
                <a:latin typeface="Times New Roman" pitchFamily="18" charset="0"/>
              </a:rPr>
              <a:t>Departmental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Twitter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marL="914400" lvl="1" indent="-342900">
              <a:defRPr/>
            </a:pPr>
            <a:r>
              <a:rPr lang="en-US" dirty="0" err="1" smtClean="0">
                <a:latin typeface="Times New Roman" pitchFamily="18" charset="0"/>
                <a:hlinkClick r:id="rId4"/>
              </a:rPr>
              <a:t>STCompScidept</a:t>
            </a:r>
            <a:endParaRPr lang="en-US" dirty="0">
              <a:latin typeface="Times New Roman" pitchFamily="18" charset="0"/>
            </a:endParaRPr>
          </a:p>
          <a:p>
            <a:pPr marL="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</a:rPr>
              <a:t>Seminars </a:t>
            </a:r>
            <a:r>
              <a:rPr lang="en-US" sz="2800" dirty="0">
                <a:latin typeface="Times New Roman" pitchFamily="18" charset="0"/>
              </a:rPr>
              <a:t>– usually </a:t>
            </a:r>
            <a:r>
              <a:rPr lang="en-US" sz="2800" dirty="0" smtClean="0">
                <a:latin typeface="Times New Roman" pitchFamily="18" charset="0"/>
              </a:rPr>
              <a:t>on Monday, 10:00 </a:t>
            </a:r>
            <a:r>
              <a:rPr lang="en-US" sz="2800" dirty="0">
                <a:latin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</a:rPr>
              <a:t>10:50 </a:t>
            </a:r>
            <a:r>
              <a:rPr lang="en-US" sz="2800" dirty="0">
                <a:latin typeface="Times New Roman" pitchFamily="18" charset="0"/>
              </a:rPr>
              <a:t>in CS </a:t>
            </a:r>
            <a:r>
              <a:rPr lang="en-US" sz="2800" dirty="0" smtClean="0">
                <a:latin typeface="Times New Roman" pitchFamily="18" charset="0"/>
              </a:rPr>
              <a:t>209. 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You are expected to attend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smtClean="0"/>
              <a:t>Questions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83908" y="1847892"/>
            <a:ext cx="6502892" cy="4220806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Form 1?</a:t>
            </a:r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Form 5?</a:t>
            </a:r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Out of Department Courses?</a:t>
            </a:r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Assistantships?</a:t>
            </a:r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Advising?</a:t>
            </a:r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CS </a:t>
            </a:r>
            <a:r>
              <a:rPr lang="en-US" sz="2800" dirty="0" smtClean="0"/>
              <a:t>5200?</a:t>
            </a:r>
            <a:endParaRPr lang="en-US" sz="2800" dirty="0"/>
          </a:p>
          <a:p>
            <a:pPr marL="457200" indent="-457200" algn="l"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CS </a:t>
            </a:r>
            <a:r>
              <a:rPr lang="en-US" sz="2800" dirty="0" smtClean="0"/>
              <a:t>6010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7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669" y="1830136"/>
            <a:ext cx="82296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514350">
              <a:buFont typeface="+mj-lt"/>
              <a:buAutoNum type="arabicPeriod"/>
              <a:defRPr/>
            </a:pPr>
            <a:r>
              <a:rPr lang="en-US" sz="2800" dirty="0" smtClean="0"/>
              <a:t>Go </a:t>
            </a:r>
            <a:r>
              <a:rPr lang="en-US" sz="2800" dirty="0"/>
              <a:t>see an </a:t>
            </a:r>
            <a:r>
              <a:rPr lang="en-US" sz="2800" dirty="0" smtClean="0"/>
              <a:t>advisor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US" sz="2800" dirty="0" smtClean="0"/>
              <a:t>Turn file in at CS 325</a:t>
            </a:r>
          </a:p>
          <a:p>
            <a:pPr marL="628650" indent="-514350">
              <a:buFont typeface="+mj-lt"/>
              <a:buAutoNum type="arabicPeriod"/>
              <a:defRPr/>
            </a:pPr>
            <a:r>
              <a:rPr lang="en-US" sz="2800" dirty="0" smtClean="0"/>
              <a:t>Then </a:t>
            </a:r>
            <a:r>
              <a:rPr lang="en-US" sz="2800" dirty="0"/>
              <a:t>go to the Registrar’s Office </a:t>
            </a:r>
            <a:r>
              <a:rPr lang="en-US" sz="2800" dirty="0" smtClean="0"/>
              <a:t>&amp; register </a:t>
            </a:r>
            <a:r>
              <a:rPr lang="en-US" sz="2800" dirty="0"/>
              <a:t>for </a:t>
            </a:r>
            <a:r>
              <a:rPr lang="en-US" sz="2800" dirty="0" smtClean="0"/>
              <a:t>classes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2047" y="380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What to Do Next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32047" y="4589756"/>
            <a:ext cx="8229600" cy="151808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4400" dirty="0" smtClean="0">
                <a:solidFill>
                  <a:srgbClr val="003300"/>
                </a:solidFill>
              </a:rPr>
              <a:t>Welcome to Missouri S&amp;T</a:t>
            </a:r>
            <a:br>
              <a:rPr lang="en-US" sz="4400" dirty="0" smtClean="0">
                <a:solidFill>
                  <a:srgbClr val="003300"/>
                </a:solidFill>
              </a:rPr>
            </a:br>
            <a:r>
              <a:rPr lang="en-US" sz="4400" dirty="0" smtClean="0">
                <a:solidFill>
                  <a:srgbClr val="003300"/>
                </a:solidFill>
              </a:rPr>
              <a:t>Computer Science Department</a:t>
            </a:r>
          </a:p>
          <a:p>
            <a:pPr marL="0" indent="0" algn="ctr" eaLnBrk="1" hangingPunct="1">
              <a:buNone/>
            </a:pPr>
            <a:endParaRPr lang="en-US" sz="4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Graduate Degree Programs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38690" y="1908699"/>
            <a:ext cx="7571910" cy="388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/>
              <a:t>M.S. – study beyond the B.S.</a:t>
            </a:r>
          </a:p>
          <a:p>
            <a:pPr marL="571500" lvl="1" indent="-114300">
              <a:buFont typeface="Wingdings" pitchFamily="2" charset="2"/>
              <a:buChar char="ü"/>
              <a:defRPr/>
            </a:pPr>
            <a:r>
              <a:rPr lang="en-US" sz="2400" dirty="0"/>
              <a:t>In depth, </a:t>
            </a:r>
            <a:r>
              <a:rPr lang="en-US" sz="2400" dirty="0" smtClean="0"/>
              <a:t>advanced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Ph.D. – study beyond the M.S.</a:t>
            </a:r>
          </a:p>
          <a:p>
            <a:pPr marL="571500" lvl="1" indent="-114300">
              <a:buFont typeface="Wingdings" pitchFamily="2" charset="2"/>
              <a:buChar char="ü"/>
              <a:defRPr/>
            </a:pPr>
            <a:r>
              <a:rPr lang="en-US" sz="2400" dirty="0" smtClean="0"/>
              <a:t>Original Research </a:t>
            </a:r>
            <a:r>
              <a:rPr lang="en-US" sz="2400" dirty="0"/>
              <a:t>C</a:t>
            </a:r>
            <a:r>
              <a:rPr lang="en-US" sz="2400" dirty="0" smtClean="0"/>
              <a:t>ontribution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MS vs. Ph.D.	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/>
              <a:t>All MS courses apply to your Ph.D.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/>
              <a:t>Primary focus is research</a:t>
            </a:r>
          </a:p>
          <a:p>
            <a:pPr lvl="1"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18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915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Curriculum Issues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M.S. Program – 31 </a:t>
            </a:r>
            <a:r>
              <a:rPr lang="en-US" b="1" dirty="0" smtClean="0"/>
              <a:t>Hours</a:t>
            </a:r>
            <a:endParaRPr lang="en-US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2961"/>
            <a:ext cx="3962400" cy="4267200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300" b="1" dirty="0" smtClean="0"/>
              <a:t> With Thesis</a:t>
            </a:r>
          </a:p>
          <a:p>
            <a:pPr marL="685800">
              <a:buFont typeface="Wingdings" pitchFamily="2" charset="2"/>
              <a:buChar char="ü"/>
            </a:pPr>
            <a:r>
              <a:rPr lang="en-US" sz="2300" dirty="0" smtClean="0"/>
              <a:t>6-9 hours research credit CS 6099</a:t>
            </a:r>
          </a:p>
          <a:p>
            <a:pPr marL="685800">
              <a:buFont typeface="Wingdings" pitchFamily="2" charset="2"/>
              <a:buChar char="ü"/>
            </a:pPr>
            <a:r>
              <a:rPr lang="en-US" sz="2300" dirty="0" smtClean="0"/>
              <a:t>9 hours 6xxx level CS lecture courses</a:t>
            </a:r>
          </a:p>
          <a:p>
            <a:pPr marL="685800">
              <a:buFont typeface="Wingdings" pitchFamily="2" charset="2"/>
              <a:buChar char="ü"/>
            </a:pPr>
            <a:r>
              <a:rPr lang="en-US" sz="2300" dirty="0" smtClean="0"/>
              <a:t>1 semester of Seminar course CS 6010 (one credit hour)</a:t>
            </a:r>
          </a:p>
          <a:p>
            <a:pPr marL="685800">
              <a:buFont typeface="Wingdings" pitchFamily="2" charset="2"/>
              <a:buChar char="ü"/>
            </a:pPr>
            <a:r>
              <a:rPr lang="en-US" sz="2300" dirty="0" smtClean="0"/>
              <a:t>3 hour out-of-department course</a:t>
            </a:r>
          </a:p>
          <a:p>
            <a:pPr marL="685800">
              <a:buFont typeface="Wingdings" pitchFamily="2" charset="2"/>
              <a:buChar char="ü"/>
            </a:pPr>
            <a:r>
              <a:rPr lang="en-US" sz="2300" dirty="0" smtClean="0"/>
              <a:t>CS 5200 - Algorithms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5702" y="2035349"/>
            <a:ext cx="410666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 Without Thesis</a:t>
            </a:r>
          </a:p>
          <a:p>
            <a:pPr marL="342900" indent="-342900">
              <a:buFont typeface="Wingdings" pitchFamily="2" charset="2"/>
              <a:buChar char="ü"/>
              <a:tabLst>
                <a:tab pos="690563" algn="l"/>
              </a:tabLst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hours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6xxx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level CS lecture courses</a:t>
            </a:r>
          </a:p>
          <a:p>
            <a:pPr marL="342900" indent="-342900">
              <a:buFont typeface="Wingdings" pitchFamily="2" charset="2"/>
              <a:buChar char="ü"/>
              <a:tabLst>
                <a:tab pos="690563" algn="l"/>
              </a:tabLst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semester of Seminar course CS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6010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(one credit hour)</a:t>
            </a:r>
          </a:p>
          <a:p>
            <a:pPr marL="342900" indent="-342900">
              <a:buFont typeface="Wingdings" pitchFamily="2" charset="2"/>
              <a:buChar char="ü"/>
              <a:tabLst>
                <a:tab pos="690563" algn="l"/>
              </a:tabLst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hour out-of-department course</a:t>
            </a:r>
          </a:p>
          <a:p>
            <a:pPr marL="342900" indent="-342900">
              <a:buFont typeface="Wingdings" pitchFamily="2" charset="2"/>
              <a:buChar char="ü"/>
              <a:tabLst>
                <a:tab pos="690563" algn="l"/>
              </a:tabLst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CS 5200–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Algorithms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191290"/>
            <a:ext cx="0" cy="3962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vs. Coursework Option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256787"/>
            <a:ext cx="7848600" cy="3208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sz="2800" dirty="0" smtClean="0"/>
              <a:t>Thesis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Significant research work in area of interest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Research Group vs. Individual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Career Opportunities</a:t>
            </a:r>
          </a:p>
          <a:p>
            <a:pPr lvl="1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750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757544"/>
            <a:ext cx="795813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Curriculum Issues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752600"/>
            <a:ext cx="8001000" cy="4364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Ph.D. Program – 72 Hours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15 hours 6xxx level courses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3 hour out-of-department course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3 semesters of Seminar course CS 6010 (One credit 	hour per semester, three semesters)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CS 5200 – Algorithms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 least 24 hours of CS 6099 research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 least 24 hours of courses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Other courses prescribed by Ph.D. Committee</a:t>
            </a:r>
          </a:p>
          <a:p>
            <a:pPr marL="228600" indent="-228600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5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06027"/>
            <a:ext cx="7958138" cy="577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PhD Qualifier Part 1 – Broad Knowledge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1942" y="1225118"/>
            <a:ext cx="8726750" cy="499812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r>
              <a:rPr lang="en-US" sz="2600" dirty="0"/>
              <a:t>Student selects five 5000/6000-level CS lecture courses</a:t>
            </a:r>
          </a:p>
          <a:p>
            <a:pPr lvl="1"/>
            <a:r>
              <a:rPr lang="en-US" sz="2200" dirty="0"/>
              <a:t>Mandatory course: CS 5200 – Algorithms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(unless CS 5200 was waived by the GPPC)</a:t>
            </a:r>
          </a:p>
          <a:p>
            <a:pPr lvl="1"/>
            <a:r>
              <a:rPr lang="en-US" sz="2200" dirty="0"/>
              <a:t>At least two additional 5000-level courses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Courses taken as part of Missouri S&amp;T undergraduate curriculum also count</a:t>
            </a:r>
          </a:p>
          <a:p>
            <a:r>
              <a:rPr lang="en-US" sz="2600" dirty="0"/>
              <a:t>Non-qualified courses</a:t>
            </a:r>
            <a:endParaRPr lang="en-US" sz="2200" strike="sngStrike" dirty="0"/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Seminar/paper reading courses as determined by the GPPC </a:t>
            </a:r>
          </a:p>
          <a:p>
            <a:pPr lvl="1"/>
            <a:r>
              <a:rPr lang="en-US" sz="2200" dirty="0"/>
              <a:t>Courses taught by non-CS faculty are not allowed (faculty with courtesy appointments in the CS department are counted as CS faculty for this purpose)</a:t>
            </a:r>
          </a:p>
          <a:p>
            <a:r>
              <a:rPr lang="en-US" sz="2600" dirty="0"/>
              <a:t>Passing Criterion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A minimum grade of B on each course</a:t>
            </a:r>
          </a:p>
          <a:p>
            <a:pPr lvl="1"/>
            <a:r>
              <a:rPr lang="en-US" sz="2200" dirty="0"/>
              <a:t>A minimum GPA of 3.5 averaged on the five selected courses, taken during or before the first three semesters of the student’s Ph.D. program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When </a:t>
            </a:r>
            <a:r>
              <a:rPr lang="en-US" sz="2600" dirty="0">
                <a:solidFill>
                  <a:srgbClr val="FF0000"/>
                </a:solidFill>
              </a:rPr>
              <a:t>a student makes below B on CS 5200, offer one more attempt to make B or higher on each exam in CS 5200 in </a:t>
            </a:r>
            <a:r>
              <a:rPr lang="en-US" sz="2600" dirty="0" smtClean="0">
                <a:solidFill>
                  <a:srgbClr val="FF0000"/>
                </a:solidFill>
              </a:rPr>
              <a:t>the subsequent </a:t>
            </a:r>
            <a:r>
              <a:rPr lang="en-US" sz="2600" dirty="0">
                <a:solidFill>
                  <a:srgbClr val="FF0000"/>
                </a:solidFill>
              </a:rPr>
              <a:t>semester. If the student’s advisor teaches CS 5200, then the GPPC will provide and grade alternative comprehensive exams.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/>
              <a:t>Out of the PhD program if the student fails the GPA requirement </a:t>
            </a:r>
          </a:p>
        </p:txBody>
      </p:sp>
    </p:spTree>
    <p:extLst>
      <p:ext uri="{BB962C8B-B14F-4D97-AF65-F5344CB8AC3E}">
        <p14:creationId xmlns:p14="http://schemas.microsoft.com/office/powerpoint/2010/main" val="4369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426517"/>
            <a:ext cx="7958138" cy="39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PhD Qualifier Part 2 – Research Readiness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1942" y="826011"/>
            <a:ext cx="8726750" cy="593259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student must declare a dissertation advisor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Dissertation </a:t>
            </a:r>
            <a:r>
              <a:rPr lang="en-US" b="1" dirty="0"/>
              <a:t>advisor </a:t>
            </a:r>
          </a:p>
          <a:p>
            <a:pPr marL="285750" lvl="1"/>
            <a:r>
              <a:rPr lang="en-US" dirty="0"/>
              <a:t>Provide a list of 10-15 papers fundamental to the student’s future research</a:t>
            </a:r>
          </a:p>
          <a:p>
            <a:pPr marL="285750" lvl="1"/>
            <a:r>
              <a:rPr lang="en-US" dirty="0"/>
              <a:t>This list is customized to the student’s research interest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GPPC </a:t>
            </a:r>
            <a:endParaRPr lang="en-US" b="1" dirty="0"/>
          </a:p>
          <a:p>
            <a:pPr marL="285750" lvl="1"/>
            <a:r>
              <a:rPr lang="en-US" dirty="0"/>
              <a:t>Provide feedback to the advisor regarding the quality of the papers (note that this is merely meant to ensure a high standard, not to second guess the advisor in </a:t>
            </a:r>
            <a:r>
              <a:rPr lang="en-US" dirty="0" smtClean="0"/>
              <a:t>regard to </a:t>
            </a:r>
            <a:r>
              <a:rPr lang="en-US" dirty="0"/>
              <a:t>appropriate papers)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Approval of </a:t>
            </a:r>
            <a:r>
              <a:rPr lang="en-US" b="1" dirty="0"/>
              <a:t>the final list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Research Qualifier Exam Committee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At least 3 faculty members including: </a:t>
            </a:r>
          </a:p>
          <a:p>
            <a:pPr marL="285750" lvl="1" indent="-231775"/>
            <a:r>
              <a:rPr lang="en-US" dirty="0"/>
              <a:t>Dissertation advisor</a:t>
            </a:r>
          </a:p>
          <a:p>
            <a:pPr marL="285750" lvl="1" indent="-231775"/>
            <a:r>
              <a:rPr lang="en-US" dirty="0"/>
              <a:t>At least one faculty member from GPPC</a:t>
            </a:r>
          </a:p>
          <a:p>
            <a:pPr marL="285750" lvl="1" indent="-231775"/>
            <a:r>
              <a:rPr lang="en-US" dirty="0"/>
              <a:t>At least one faculty member who has closely related research expertise</a:t>
            </a:r>
          </a:p>
          <a:p>
            <a:pPr marL="285750" lvl="1" indent="-231775"/>
            <a:r>
              <a:rPr lang="en-US" dirty="0"/>
              <a:t>All members must be graduate faculty</a:t>
            </a:r>
          </a:p>
          <a:p>
            <a:pPr marL="0" indent="0">
              <a:buNone/>
            </a:pPr>
            <a:r>
              <a:rPr lang="en-US" dirty="0"/>
              <a:t>Dissertation advisor forms the exam committee</a:t>
            </a:r>
          </a:p>
          <a:p>
            <a:pPr marL="0" indent="0">
              <a:buNone/>
            </a:pPr>
            <a:r>
              <a:rPr lang="en-US" dirty="0"/>
              <a:t>GPPC approves the final selection of the exam committee members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Format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Written </a:t>
            </a:r>
            <a:r>
              <a:rPr lang="en-US" b="1" dirty="0"/>
              <a:t>exam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</a:t>
            </a:r>
            <a:r>
              <a:rPr lang="en-US" dirty="0"/>
              <a:t>committee member provides 2-3 questions based on the reading </a:t>
            </a:r>
            <a:r>
              <a:rPr lang="en-US" dirty="0" smtClean="0"/>
              <a:t>list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questions need to be reviewed and agreed by the exam committee</a:t>
            </a:r>
          </a:p>
          <a:p>
            <a:pPr marL="400050" indent="-284163">
              <a:buNone/>
            </a:pPr>
            <a:r>
              <a:rPr lang="en-US" b="1" dirty="0"/>
              <a:t>Oral exam </a:t>
            </a:r>
          </a:p>
          <a:p>
            <a:pPr marL="400050" lvl="1" indent="-284163">
              <a:buNone/>
            </a:pPr>
            <a:r>
              <a:rPr lang="en-US" dirty="0"/>
              <a:t>A follow-up Q&amp;A session where the committee members may ask any questions related to the selected papers and the written exam</a:t>
            </a:r>
          </a:p>
          <a:p>
            <a:pPr marL="400050" indent="-284163">
              <a:buNone/>
            </a:pPr>
            <a:endParaRPr lang="en-US" b="1" dirty="0" smtClean="0"/>
          </a:p>
          <a:p>
            <a:pPr marL="400050" indent="-284163">
              <a:buNone/>
            </a:pPr>
            <a:r>
              <a:rPr lang="en-US" b="1" dirty="0" smtClean="0"/>
              <a:t>Timeline</a:t>
            </a:r>
            <a:endParaRPr lang="en-US" dirty="0"/>
          </a:p>
          <a:p>
            <a:pPr marL="400050" indent="-284163">
              <a:buNone/>
            </a:pPr>
            <a:r>
              <a:rPr lang="en-US" dirty="0"/>
              <a:t>The number of attempts: 2</a:t>
            </a:r>
          </a:p>
          <a:p>
            <a:pPr marL="400050" indent="-284163">
              <a:buNone/>
            </a:pPr>
            <a:endParaRPr lang="en-US" b="1" dirty="0" smtClean="0"/>
          </a:p>
          <a:p>
            <a:pPr marL="400050" indent="-284163">
              <a:buNone/>
            </a:pPr>
            <a:r>
              <a:rPr lang="en-US" b="1" dirty="0" smtClean="0"/>
              <a:t>Deadline </a:t>
            </a:r>
            <a:endParaRPr lang="en-US" b="1" dirty="0"/>
          </a:p>
          <a:p>
            <a:pPr marL="461963" lvl="1" indent="-284163"/>
            <a:r>
              <a:rPr lang="en-US" dirty="0"/>
              <a:t>Must be completed by the end of the second year </a:t>
            </a:r>
          </a:p>
          <a:p>
            <a:pPr marL="461963" lvl="1" indent="-284163"/>
            <a:r>
              <a:rPr lang="en-US" dirty="0"/>
              <a:t>If the first attempt fails, the second attempt must wait for at least three months</a:t>
            </a:r>
          </a:p>
          <a:p>
            <a:pPr marL="400050" indent="-284163">
              <a:buNone/>
            </a:pPr>
            <a:r>
              <a:rPr lang="en-US" b="1" dirty="0"/>
              <a:t>Scheduling </a:t>
            </a:r>
          </a:p>
          <a:p>
            <a:pPr marL="461963" lvl="1" indent="-284163"/>
            <a:r>
              <a:rPr lang="en-US" dirty="0"/>
              <a:t>The reading list is given to the student as early as possible</a:t>
            </a:r>
          </a:p>
          <a:p>
            <a:pPr marL="461963" lvl="1" indent="-284163"/>
            <a:r>
              <a:rPr lang="en-US" dirty="0"/>
              <a:t>Within the deadline, a student can schedule the exam with the exam committee at any time</a:t>
            </a:r>
          </a:p>
          <a:p>
            <a:pPr marL="461963" lvl="1" indent="-284163"/>
            <a:r>
              <a:rPr lang="en-US" dirty="0"/>
              <a:t>Once the questions are given to the student, the student has one week to complete the written exam</a:t>
            </a:r>
          </a:p>
          <a:p>
            <a:pPr marL="461963" lvl="1" indent="-284163"/>
            <a:r>
              <a:rPr lang="en-US" dirty="0"/>
              <a:t>The oral exam will take place ideally within the first two weeks after the completion of the written exam</a:t>
            </a:r>
          </a:p>
        </p:txBody>
      </p:sp>
    </p:spTree>
    <p:extLst>
      <p:ext uri="{BB962C8B-B14F-4D97-AF65-F5344CB8AC3E}">
        <p14:creationId xmlns:p14="http://schemas.microsoft.com/office/powerpoint/2010/main" val="21433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1948</Words>
  <Application>Microsoft Office PowerPoint</Application>
  <PresentationFormat>On-screen Show (4:3)</PresentationFormat>
  <Paragraphs>535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(Heading)</vt:lpstr>
      <vt:lpstr>Courier New</vt:lpstr>
      <vt:lpstr>Times New Roman</vt:lpstr>
      <vt:lpstr>Wingdings</vt:lpstr>
      <vt:lpstr>Office Theme</vt:lpstr>
      <vt:lpstr>PowerPoint Presentation</vt:lpstr>
      <vt:lpstr>Welcome</vt:lpstr>
      <vt:lpstr>Office of Graduate Studies</vt:lpstr>
      <vt:lpstr>Graduate Degree Programs</vt:lpstr>
      <vt:lpstr>Curriculum Issues M.S. Program – 31 Hours</vt:lpstr>
      <vt:lpstr>Research vs. Coursework Option</vt:lpstr>
      <vt:lpstr>PowerPoint Presentation</vt:lpstr>
      <vt:lpstr>PowerPoint Presentation</vt:lpstr>
      <vt:lpstr>PowerPoint Presentation</vt:lpstr>
      <vt:lpstr>PowerPoint Presentation</vt:lpstr>
      <vt:lpstr>Dept. of Computer Science, Missouri S&amp;T Spring 2019 Seminar Series Seminars – usually on Monday, 10:00 – 10:50 in CS 209  You are expected to attend! Seminar Coordinator: Dr. Bruce McMillin ff@mst.edu 573-341-6435  http://cs.mst.edu/studentopportunities/seminars/</vt:lpstr>
      <vt:lpstr>PowerPoint Presentation</vt:lpstr>
      <vt:lpstr>Out-of-Department Courses</vt:lpstr>
      <vt:lpstr>Out-of-Department Course Suggestions</vt:lpstr>
      <vt:lpstr>IST – Information Science &amp; Technology</vt:lpstr>
      <vt:lpstr>Deficiencies</vt:lpstr>
      <vt:lpstr>PowerPoint Presentation</vt:lpstr>
      <vt:lpstr>Advising – If Not Already Done</vt:lpstr>
      <vt:lpstr>Graduate Form I - MS</vt:lpstr>
      <vt:lpstr>PowerPoint Presentation</vt:lpstr>
      <vt:lpstr>Graduate Form 5 - PhD</vt:lpstr>
      <vt:lpstr>PowerPoint Presentation</vt:lpstr>
      <vt:lpstr>Advising – Add/Drop</vt:lpstr>
      <vt:lpstr>Assistantships</vt:lpstr>
      <vt:lpstr>International Students </vt:lpstr>
      <vt:lpstr>Office Assignments &amp; Labs</vt:lpstr>
      <vt:lpstr>Academic Honesty </vt:lpstr>
      <vt:lpstr>Equal Employment/Educational Opportunity – CRR 600.020</vt:lpstr>
      <vt:lpstr>Equal Employment/Educational Opportunity – CRR 600.020</vt:lpstr>
      <vt:lpstr>Keeping in Touch</vt:lpstr>
      <vt:lpstr>Questions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McMillin, Bruce M.</cp:lastModifiedBy>
  <cp:revision>139</cp:revision>
  <cp:lastPrinted>2018-12-13T19:16:14Z</cp:lastPrinted>
  <dcterms:created xsi:type="dcterms:W3CDTF">2011-01-20T21:52:38Z</dcterms:created>
  <dcterms:modified xsi:type="dcterms:W3CDTF">2019-08-12T11:36:49Z</dcterms:modified>
</cp:coreProperties>
</file>